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74" r:id="rId6"/>
    <p:sldId id="267" r:id="rId7"/>
    <p:sldId id="269" r:id="rId8"/>
    <p:sldId id="257" r:id="rId9"/>
    <p:sldId id="258" r:id="rId10"/>
    <p:sldId id="259" r:id="rId11"/>
    <p:sldId id="272" r:id="rId12"/>
    <p:sldId id="268" r:id="rId13"/>
    <p:sldId id="262" r:id="rId14"/>
    <p:sldId id="271" r:id="rId15"/>
    <p:sldId id="261" r:id="rId16"/>
    <p:sldId id="263" r:id="rId17"/>
    <p:sldId id="270" r:id="rId18"/>
    <p:sldId id="273" r:id="rId19"/>
    <p:sldId id="275" r:id="rId20"/>
    <p:sldId id="265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91" autoAdjust="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44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9FB0DB-6E14-4D38-930B-E188F6E13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DB5971-2675-487B-9E88-02DB3F19D0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8B8F3-31C2-4698-B74C-D5D76CFD8ACD}" type="datetimeFigureOut">
              <a:rPr lang="ru-RU" smtClean="0"/>
              <a:t>28.08.2021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F2125-3128-41A1-8437-EB29536F4D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3736B-7E4B-4A53-8310-E0970E67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B18F8-B739-4178-8D2D-879F4A27DC2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29070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28.08.2021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230445E-A660-448A-B4DC-782AD0E5DA6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20XX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</a:p>
        </p:txBody>
      </p:sp>
    </p:spTree>
    <p:extLst>
      <p:ext uri="{BB962C8B-B14F-4D97-AF65-F5344CB8AC3E}">
        <p14:creationId xmlns:p14="http://schemas.microsoft.com/office/powerpoint/2010/main" val="376836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8BA6D96-EFE3-4743-8FB5-544E9692D11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Graphic 19">
            <a:extLst>
              <a:ext uri="{FF2B5EF4-FFF2-40B4-BE49-F238E27FC236}">
                <a16:creationId xmlns:a16="http://schemas.microsoft.com/office/drawing/2014/main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Alexander</a:t>
            </a:r>
            <a:br>
              <a:rPr lang="en-US" dirty="0"/>
            </a:br>
            <a:r>
              <a:rPr lang="en-US" dirty="0" err="1"/>
              <a:t>Martensson</a:t>
            </a:r>
            <a:endParaRPr lang="en-US" dirty="0"/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678-555-0128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martensson@example.com</a:t>
            </a:r>
          </a:p>
        </p:txBody>
      </p:sp>
      <p:sp>
        <p:nvSpPr>
          <p:cNvPr id="32" name="Text Placeholder 26">
            <a:extLst>
              <a:ext uri="{FF2B5EF4-FFF2-40B4-BE49-F238E27FC236}">
                <a16:creationId xmlns:a16="http://schemas.microsoft.com/office/drawing/2014/main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215319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467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3B87DE7-6A4B-4A0E-8622-C9BA93F0B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2388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799919-7F2B-44B7-BF0B-B0CE733A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123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60D6CB-9BA0-4BA9-9CF5-9D21E9F57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B0DDB5D-8949-4E45-A7CD-0402580BB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0607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2C817C4-D92F-4269-B22D-5C2E5224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C61514A7-2DEE-47E3-BCB4-FB81E998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455C9D3-0938-4236-8E64-BBF582FCD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7331E254-1410-4989-81DE-84B684ACC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810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489A680-EBE7-45A3-B520-2C50F59C7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02EEB9F-D255-46E9-AFBB-FCC4D93BE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4843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6D4C583-322D-4347-807F-F6D6AF885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681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EMPTY SLIDE</a:t>
            </a:r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2266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61FE90B3-361E-4150-BE53-368ADEA27D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18AF4189-33DF-9B46-9624-C722FCE07D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800404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3864572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HOW TO USE THIS TEMPALTE</a:t>
            </a:r>
            <a:endParaRPr lang="ru-RU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D8367A5-C050-47FB-A1BD-54CD13DE3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421856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3528AEE-54AB-4366-9576-BBA1CE5F3A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1</a:t>
            </a:r>
            <a:endParaRPr lang="ru-RU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A1867536-E941-4FED-8B68-2609143C2A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044CCF-605D-4D6E-A41D-D6AED53B223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E7F180F3-53B1-4A31-82A4-E6F9B5D8D8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3090572"/>
            <a:ext cx="4421857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D523330-9E96-4C6E-B5A4-6B543D365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2</a:t>
            </a:r>
            <a:endParaRPr lang="ru-RU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A08F6B3-0ADA-4ECF-8D25-7DFE4A3641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1206" y="2241515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5CCECBFE-3C2B-4492-BCDA-1EFEB5E3E092}"/>
              </a:ext>
            </a:extLst>
          </p:cNvPr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3441B044-38F8-49ED-845B-5D926C811447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4032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27121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1992"/>
            <a:ext cx="10218713" cy="665713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5E78F6F2-1702-E74A-86B2-0C42A30F3378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Chart Placeholder 18">
            <a:extLst>
              <a:ext uri="{FF2B5EF4-FFF2-40B4-BE49-F238E27FC236}">
                <a16:creationId xmlns:a16="http://schemas.microsoft.com/office/drawing/2014/main" id="{68B512F2-EA3E-483F-B5D4-29DFD6C37B3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096001" y="1246188"/>
            <a:ext cx="5170034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D58E79F-20BB-644D-8C49-25B57E347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EF8E92E6-C1C9-854A-93EE-FD201AF05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Graphic 15">
            <a:extLst>
              <a:ext uri="{FF2B5EF4-FFF2-40B4-BE49-F238E27FC236}">
                <a16:creationId xmlns:a16="http://schemas.microsoft.com/office/drawing/2014/main" id="{C1F625F0-F98F-D244-9020-86C86C287112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148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Graphic 15">
            <a:extLst>
              <a:ext uri="{FF2B5EF4-FFF2-40B4-BE49-F238E27FC236}">
                <a16:creationId xmlns:a16="http://schemas.microsoft.com/office/drawing/2014/main" id="{C8EF6174-FF5D-41C2-BF6B-9D6ECB281A1D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D45BCEDF-86BB-41E2-9F09-5D3014AD1C45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15791" y="1591499"/>
            <a:ext cx="6561138" cy="3761069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377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694C388-14E9-4848-A715-72B7DC6AF5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FD7B55F-CFD3-4921-BB2A-B14EB4E36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 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932204AA-73EE-4F85-898B-E747C5ACC0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1880794"/>
            <a:ext cx="10518598" cy="78263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Graphic 4">
            <a:extLst>
              <a:ext uri="{FF2B5EF4-FFF2-40B4-BE49-F238E27FC236}">
                <a16:creationId xmlns:a16="http://schemas.microsoft.com/office/drawing/2014/main" id="{38541361-4795-490E-8165-B4A338F8231D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E78DA-7F75-294B-AECF-F02F6C41615D}"/>
              </a:ext>
            </a:extLst>
          </p:cNvPr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VIDEO SLIDE</a:t>
            </a:r>
            <a:endParaRPr lang="ru-RU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12" name="Graphic 4">
            <a:extLst>
              <a:ext uri="{FF2B5EF4-FFF2-40B4-BE49-F238E27FC236}">
                <a16:creationId xmlns:a16="http://schemas.microsoft.com/office/drawing/2014/main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77" r:id="rId2"/>
    <p:sldLayoutId id="2147483678" r:id="rId3"/>
    <p:sldLayoutId id="2147483679" r:id="rId4"/>
    <p:sldLayoutId id="2147483681" r:id="rId5"/>
    <p:sldLayoutId id="2147483690" r:id="rId6"/>
    <p:sldLayoutId id="2147483691" r:id="rId7"/>
    <p:sldLayoutId id="2147483684" r:id="rId8"/>
    <p:sldLayoutId id="2147483685" r:id="rId9"/>
    <p:sldLayoutId id="2147483692" r:id="rId10"/>
    <p:sldLayoutId id="2147483693" r:id="rId11"/>
    <p:sldLayoutId id="2147483694" r:id="rId12"/>
    <p:sldLayoutId id="2147483697" r:id="rId13"/>
    <p:sldLayoutId id="2147483698" r:id="rId14"/>
    <p:sldLayoutId id="2147483699" r:id="rId15"/>
    <p:sldLayoutId id="2147483701" r:id="rId16"/>
    <p:sldLayoutId id="2147483700" r:id="rId17"/>
    <p:sldLayoutId id="2147483687" r:id="rId18"/>
    <p:sldLayoutId id="2147483696" r:id="rId19"/>
    <p:sldLayoutId id="2147483688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Building glass walls and sky">
            <a:extLst>
              <a:ext uri="{FF2B5EF4-FFF2-40B4-BE49-F238E27FC236}">
                <a16:creationId xmlns:a16="http://schemas.microsoft.com/office/drawing/2014/main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/>
          <a:srcRect l="-48" t="6766" r="19843" b="3091"/>
          <a:stretch/>
        </p:blipFill>
        <p:spPr>
          <a:xfrm>
            <a:off x="3033191" y="0"/>
            <a:ext cx="9155634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Health Insurance Risk Proliferation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0FE25-038A-4A14-B11A-432FECB7F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b="1" dirty="0"/>
              <a:t>Get rewarded for doing something good to yourself</a:t>
            </a:r>
            <a:endParaRPr lang="ru-RU" sz="2800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697A7-775B-4995-AFA7-E4B1B1C1C8F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7057" y="5271306"/>
            <a:ext cx="4367531" cy="324417"/>
          </a:xfrm>
        </p:spPr>
        <p:txBody>
          <a:bodyPr/>
          <a:lstStyle/>
          <a:p>
            <a:r>
              <a:rPr lang="en-US" sz="2800" dirty="0"/>
              <a:t>2021 to lifetime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42E07B-C167-48F8-AB6F-45BD78322261}"/>
              </a:ext>
            </a:extLst>
          </p:cNvPr>
          <p:cNvSpPr>
            <a:spLocks noGrp="1"/>
          </p:cNvSpPr>
          <p:nvPr>
            <p:ph type="title"/>
          </p:nvPr>
        </p:nvSpPr>
        <p:spPr bwMode="grayWhite"/>
        <p:txBody>
          <a:bodyPr/>
          <a:lstStyle/>
          <a:p>
            <a:r>
              <a:rPr lang="en-US" dirty="0"/>
              <a:t>Health Index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E478EB-C91D-4F65-ABE7-97357B17A1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White">
          <a:xfrm>
            <a:off x="221943" y="3198228"/>
            <a:ext cx="3684232" cy="2473275"/>
          </a:xfrm>
        </p:spPr>
        <p:txBody>
          <a:bodyPr>
            <a:normAutofit/>
          </a:bodyPr>
          <a:lstStyle/>
          <a:p>
            <a:r>
              <a:rPr lang="en-US" dirty="0"/>
              <a:t>This index reflects your health and lifestyle on a scale.</a:t>
            </a:r>
          </a:p>
          <a:p>
            <a:r>
              <a:rPr lang="en-US" dirty="0"/>
              <a:t>More the health index, better is your health and lesser is your premium.</a:t>
            </a:r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7A2F8E4-E36A-48D7-B6C1-F49851F68C74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3592931240"/>
              </p:ext>
            </p:extLst>
          </p:nvPr>
        </p:nvGraphicFramePr>
        <p:xfrm>
          <a:off x="4133849" y="1317173"/>
          <a:ext cx="7419975" cy="460523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797695">
                  <a:extLst>
                    <a:ext uri="{9D8B030D-6E8A-4147-A177-3AD203B41FA5}">
                      <a16:colId xmlns:a16="http://schemas.microsoft.com/office/drawing/2014/main" val="3380805304"/>
                    </a:ext>
                  </a:extLst>
                </a:gridCol>
                <a:gridCol w="1540760">
                  <a:extLst>
                    <a:ext uri="{9D8B030D-6E8A-4147-A177-3AD203B41FA5}">
                      <a16:colId xmlns:a16="http://schemas.microsoft.com/office/drawing/2014/main" val="2052351992"/>
                    </a:ext>
                  </a:extLst>
                </a:gridCol>
                <a:gridCol w="1540760">
                  <a:extLst>
                    <a:ext uri="{9D8B030D-6E8A-4147-A177-3AD203B41FA5}">
                      <a16:colId xmlns:a16="http://schemas.microsoft.com/office/drawing/2014/main" val="3602576919"/>
                    </a:ext>
                  </a:extLst>
                </a:gridCol>
                <a:gridCol w="1540760">
                  <a:extLst>
                    <a:ext uri="{9D8B030D-6E8A-4147-A177-3AD203B41FA5}">
                      <a16:colId xmlns:a16="http://schemas.microsoft.com/office/drawing/2014/main" val="3927876456"/>
                    </a:ext>
                  </a:extLst>
                </a:gridCol>
              </a:tblGrid>
              <a:tr h="402611">
                <a:tc>
                  <a:txBody>
                    <a:bodyPr/>
                    <a:lstStyle/>
                    <a:p>
                      <a:r>
                        <a:rPr lang="en-US" sz="2000" dirty="0"/>
                        <a:t>Ideal scores</a:t>
                      </a:r>
                      <a:endParaRPr lang="ru-RU" sz="20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700" b="1" dirty="0">
                          <a:solidFill>
                            <a:schemeClr val="tx1"/>
                          </a:solidFill>
                          <a:latin typeface="+mj-lt"/>
                        </a:rPr>
                        <a:t>Age 18-30</a:t>
                      </a:r>
                      <a:endParaRPr lang="ru-RU" sz="17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700" b="1" dirty="0">
                          <a:solidFill>
                            <a:schemeClr val="tx1"/>
                          </a:solidFill>
                          <a:latin typeface="+mj-lt"/>
                        </a:rPr>
                        <a:t>Age 30-45</a:t>
                      </a:r>
                      <a:endParaRPr lang="ru-RU" sz="17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700" b="1" dirty="0">
                          <a:solidFill>
                            <a:schemeClr val="tx1"/>
                          </a:solidFill>
                          <a:latin typeface="+mj-lt"/>
                        </a:rPr>
                        <a:t>Age 45-60</a:t>
                      </a:r>
                      <a:endParaRPr lang="ru-RU" sz="17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103179"/>
                  </a:ext>
                </a:extLst>
              </a:tr>
              <a:tr h="402611">
                <a:tc>
                  <a:txBody>
                    <a:bodyPr/>
                    <a:lstStyle/>
                    <a:p>
                      <a:r>
                        <a:rPr lang="en-US" sz="1700" b="0" kern="1200" dirty="0">
                          <a:solidFill>
                            <a:schemeClr val="tx2"/>
                          </a:solidFill>
                          <a:latin typeface="+mj-lt"/>
                          <a:ea typeface="+mn-ea"/>
                          <a:cs typeface="+mn-cs"/>
                        </a:rPr>
                        <a:t>Body Mass Index [BMI]</a:t>
                      </a:r>
                      <a:endParaRPr lang="ru-RU" sz="1700" b="0" kern="1200" dirty="0">
                        <a:solidFill>
                          <a:schemeClr val="tx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Ideal = 23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Ideal = 23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Ideal = 22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073105"/>
                  </a:ext>
                </a:extLst>
              </a:tr>
              <a:tr h="4026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kern="1200" noProof="0" dirty="0">
                          <a:solidFill>
                            <a:schemeClr val="tx2"/>
                          </a:solidFill>
                          <a:latin typeface="+mj-lt"/>
                          <a:ea typeface="+mn-ea"/>
                          <a:cs typeface="+mn-cs"/>
                        </a:rPr>
                        <a:t>Calorie burnt per day</a:t>
                      </a:r>
                      <a:endParaRPr lang="ru-RU" sz="1700" b="0" kern="1200" noProof="0" dirty="0">
                        <a:solidFill>
                          <a:schemeClr val="tx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600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550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450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5085302"/>
                  </a:ext>
                </a:extLst>
              </a:tr>
              <a:tr h="4026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kern="1200" noProof="0" dirty="0">
                          <a:solidFill>
                            <a:schemeClr val="tx2"/>
                          </a:solidFill>
                          <a:latin typeface="+mj-lt"/>
                          <a:ea typeface="+mn-ea"/>
                          <a:cs typeface="+mn-cs"/>
                        </a:rPr>
                        <a:t>Calorie intake per day</a:t>
                      </a:r>
                      <a:endParaRPr lang="ru-RU" sz="1700" b="0" kern="1200" noProof="0" dirty="0">
                        <a:solidFill>
                          <a:schemeClr val="tx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2000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2000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1700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921441"/>
                  </a:ext>
                </a:extLst>
              </a:tr>
              <a:tr h="4026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kern="1200" noProof="0" dirty="0">
                          <a:solidFill>
                            <a:schemeClr val="tx2"/>
                          </a:solidFill>
                          <a:latin typeface="+mj-lt"/>
                          <a:ea typeface="+mn-ea"/>
                          <a:cs typeface="+mn-cs"/>
                        </a:rPr>
                        <a:t>Sleep hours</a:t>
                      </a:r>
                      <a:endParaRPr lang="ru-RU" sz="1700" b="0" kern="1200" noProof="0" dirty="0">
                        <a:solidFill>
                          <a:schemeClr val="tx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7.5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341867"/>
                  </a:ext>
                </a:extLst>
              </a:tr>
              <a:tr h="4026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kern="1200" noProof="0">
                          <a:solidFill>
                            <a:schemeClr val="tx2"/>
                          </a:solidFill>
                          <a:latin typeface="+mj-lt"/>
                          <a:ea typeface="+mn-ea"/>
                          <a:cs typeface="+mn-cs"/>
                        </a:rPr>
                        <a:t>Heart points</a:t>
                      </a:r>
                      <a:endParaRPr lang="ru-RU" sz="1700" b="0" kern="1200" noProof="0" dirty="0">
                        <a:solidFill>
                          <a:schemeClr val="tx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170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150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1061358"/>
                  </a:ext>
                </a:extLst>
              </a:tr>
              <a:tr h="4026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kern="1200" noProof="0" dirty="0">
                          <a:solidFill>
                            <a:schemeClr val="tx2"/>
                          </a:solidFill>
                          <a:latin typeface="+mj-lt"/>
                          <a:ea typeface="+mn-ea"/>
                          <a:cs typeface="+mn-cs"/>
                        </a:rPr>
                        <a:t>Net calorie difference</a:t>
                      </a:r>
                      <a:endParaRPr lang="ru-RU" sz="1700" b="0" kern="1200" noProof="0" dirty="0">
                        <a:solidFill>
                          <a:schemeClr val="tx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1500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1400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1250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6633394"/>
                  </a:ext>
                </a:extLst>
              </a:tr>
              <a:tr h="4026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kern="1200" noProof="0" dirty="0">
                          <a:solidFill>
                            <a:schemeClr val="tx2"/>
                          </a:solidFill>
                          <a:latin typeface="+mj-lt"/>
                          <a:ea typeface="+mn-ea"/>
                          <a:cs typeface="+mn-cs"/>
                        </a:rPr>
                        <a:t>Blood Pressure</a:t>
                      </a:r>
                      <a:endParaRPr lang="ru-RU" sz="1700" b="0" kern="1200" noProof="0" dirty="0">
                        <a:solidFill>
                          <a:schemeClr val="tx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If found = -1 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If found = -1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If found = -2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2958998"/>
                  </a:ext>
                </a:extLst>
              </a:tr>
              <a:tr h="4026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kern="1200" noProof="0" dirty="0">
                          <a:solidFill>
                            <a:schemeClr val="tx2"/>
                          </a:solidFill>
                          <a:latin typeface="+mj-lt"/>
                          <a:ea typeface="+mn-ea"/>
                          <a:cs typeface="+mn-cs"/>
                        </a:rPr>
                        <a:t>Cholesterol</a:t>
                      </a:r>
                      <a:endParaRPr lang="ru-RU" sz="1700" b="0" kern="1200" noProof="0" dirty="0">
                        <a:solidFill>
                          <a:schemeClr val="tx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If found = -2 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If found = -2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If found = -3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365237"/>
                  </a:ext>
                </a:extLst>
              </a:tr>
              <a:tr h="4026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kern="1200" noProof="0" dirty="0">
                          <a:solidFill>
                            <a:schemeClr val="tx2"/>
                          </a:solidFill>
                          <a:latin typeface="+mj-lt"/>
                          <a:ea typeface="+mn-ea"/>
                          <a:cs typeface="+mn-cs"/>
                        </a:rPr>
                        <a:t>Heart ailments</a:t>
                      </a:r>
                      <a:endParaRPr lang="ru-RU" sz="1700" b="0" kern="1200" noProof="0" dirty="0">
                        <a:solidFill>
                          <a:schemeClr val="tx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If found = -2 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If found = -2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If found = -3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476305"/>
                  </a:ext>
                </a:extLst>
              </a:tr>
              <a:tr h="5625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kern="1200" noProof="0" dirty="0">
                          <a:solidFill>
                            <a:schemeClr val="tx2"/>
                          </a:solidFill>
                          <a:latin typeface="+mj-lt"/>
                          <a:ea typeface="+mn-ea"/>
                          <a:cs typeface="+mn-cs"/>
                        </a:rPr>
                        <a:t>Others </a:t>
                      </a:r>
                      <a:endParaRPr lang="ru-RU" sz="1700" b="0" kern="1200" noProof="0" dirty="0">
                        <a:solidFill>
                          <a:schemeClr val="tx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Subject to change</a:t>
                      </a:r>
                      <a:endParaRPr lang="ru-RU" sz="1600" i="0" kern="1200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Lucida Grande"/>
                          <a:ea typeface="+mn-ea"/>
                          <a:cs typeface="+mn-cs"/>
                        </a:rPr>
                        <a:t>Subject to change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Lucida Grande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Lucida Grande"/>
                          <a:ea typeface="+mn-ea"/>
                          <a:cs typeface="+mn-cs"/>
                        </a:rPr>
                        <a:t>Subject to change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Lucida Grande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031441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9A1308-AD4D-492C-B931-EA94BBCF4B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2FB3D6-AD33-40A2-9186-5E1F7FB7E8C8}"/>
              </a:ext>
            </a:extLst>
          </p:cNvPr>
          <p:cNvSpPr txBox="1"/>
          <p:nvPr/>
        </p:nvSpPr>
        <p:spPr>
          <a:xfrm>
            <a:off x="3906175" y="830507"/>
            <a:ext cx="8078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Your health score is more important than your credit score</a:t>
            </a:r>
            <a:endParaRPr lang="en-IN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74FE7-3673-46A5-957E-0E8BE2B65AB1}"/>
              </a:ext>
            </a:extLst>
          </p:cNvPr>
          <p:cNvSpPr txBox="1"/>
          <p:nvPr/>
        </p:nvSpPr>
        <p:spPr>
          <a:xfrm>
            <a:off x="6687690" y="5943932"/>
            <a:ext cx="440332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All indices are averaged per quarter</a:t>
            </a:r>
          </a:p>
          <a:p>
            <a:r>
              <a:rPr lang="en-US" sz="1300" dirty="0">
                <a:solidFill>
                  <a:schemeClr val="tx2">
                    <a:lumMod val="75000"/>
                  </a:schemeClr>
                </a:solidFill>
              </a:rPr>
              <a:t>These are average expected values subject to change</a:t>
            </a:r>
            <a:endParaRPr lang="en-IN" sz="13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517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1CC07-DD74-43CE-8FE2-5CFDE9F86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12" y="988884"/>
            <a:ext cx="8491047" cy="782638"/>
          </a:xfrm>
        </p:spPr>
        <p:txBody>
          <a:bodyPr>
            <a:normAutofit/>
          </a:bodyPr>
          <a:lstStyle/>
          <a:p>
            <a:r>
              <a:rPr lang="en-US" dirty="0"/>
              <a:t>Calculator for health index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AD5BC3-82B1-432C-9FCB-DB45ADD02F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71DF3A-3BFE-444F-8448-19B7103FC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128" y="2225393"/>
            <a:ext cx="9809825" cy="398009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All factors will be scaled to mark out of 100. These pointers will be averaged by proper weighing and a health score will be prepared which will be shown to you once you login the system.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At the end of quarter, the customer will be notified about the health index in previous quarter and corresponding, rebate in insurance premium for coming quarter. 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So, it will take care of the health of the client apart from handing them a reward.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799738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6E3E42-BD20-4379-871F-3E4B83D6838A}"/>
              </a:ext>
            </a:extLst>
          </p:cNvPr>
          <p:cNvSpPr>
            <a:spLocks noGrp="1"/>
          </p:cNvSpPr>
          <p:nvPr>
            <p:ph type="title"/>
          </p:nvPr>
        </p:nvSpPr>
        <p:spPr bwMode="grayWhite"/>
        <p:txBody>
          <a:bodyPr/>
          <a:lstStyle/>
          <a:p>
            <a:r>
              <a:rPr lang="en-US" dirty="0"/>
              <a:t>Chart rewards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2E27BA-7F93-4365-B043-35F6517974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White"/>
        <p:txBody>
          <a:bodyPr>
            <a:normAutofit/>
          </a:bodyPr>
          <a:lstStyle/>
          <a:p>
            <a:r>
              <a:rPr lang="en-US" dirty="0"/>
              <a:t>Typical graph percentage rebate or excess you pay for your own health index.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E1CCEE-5676-4586-8866-FA5BE5CA59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grayWhite"/>
        <p:txBody>
          <a:bodyPr/>
          <a:lstStyle/>
          <a:p>
            <a:fld id="{D495E168-DA5E-4888-8D8A-92B118324C14}" type="slidenum">
              <a:rPr lang="ru-RU" smtClean="0"/>
              <a:pPr/>
              <a:t>12</a:t>
            </a:fld>
            <a:endParaRPr lang="ru-R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CF9AFDD-8A25-444C-87F2-67864E0810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7" t="5528" r="3946"/>
          <a:stretch/>
        </p:blipFill>
        <p:spPr>
          <a:xfrm>
            <a:off x="3701988" y="1300626"/>
            <a:ext cx="8087558" cy="414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948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White Building Under Clear Blue Sky in Worms Eye View">
            <a:extLst>
              <a:ext uri="{FF2B5EF4-FFF2-40B4-BE49-F238E27FC236}">
                <a16:creationId xmlns:a16="http://schemas.microsoft.com/office/drawing/2014/main" id="{CEE1712F-10B7-44A0-8ED1-5933874A30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brightnessContrast bright="-76000"/>
                    </a14:imgEffect>
                  </a14:imgLayer>
                </a14:imgProps>
              </a:ext>
            </a:extLst>
          </a:blip>
          <a:srcRect t="7642" b="7642"/>
          <a:stretch>
            <a:fillRect/>
          </a:stretch>
        </p:blipFill>
        <p:spPr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E4FFE8E-5987-44EA-AF65-5CFA15DD765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33450" y="492181"/>
            <a:ext cx="8896350" cy="90799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Further plans apart from those executed till present</a:t>
            </a:r>
            <a:endParaRPr lang="ru-RU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4E4515-E409-46A3-BF8E-A723CC4A9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761006" y="1549570"/>
            <a:ext cx="10518598" cy="5213180"/>
          </a:xfrm>
        </p:spPr>
        <p:txBody>
          <a:bodyPr>
            <a:no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</a:rPr>
              <a:t>We have devised an algorithm to accurately measure health index using different components and criteria. 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</a:rPr>
              <a:t>Website will form a database and keep it interactive for the user but tamperproof.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</a:rPr>
              <a:t>Form type of data will be automatically fed in the database and calculated per quarter. 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</a:rPr>
              <a:t>We initially attempt to start from a website based portal and will slowly shift to application based portal.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</a:rPr>
              <a:t>We intend to develop a website which takes input mostly from automated devices like smart wearables and apps given by the company.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</a:rPr>
              <a:t>For demonstration purposes, website will be made live through GitHub pages which will later be given a proper domain.</a:t>
            </a:r>
            <a:endParaRPr lang="ru-RU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53D04A-7D1E-45D0-9B0B-7BDFC553B4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57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F732AD-472D-4C45-8C4D-D10A22162B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14</a:t>
            </a:fld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ED0C70-4A1A-451E-8D33-59581DF95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298" y="0"/>
            <a:ext cx="10275403" cy="6858000"/>
          </a:xfrm>
          <a:prstGeom prst="rect">
            <a:avLst/>
          </a:prstGeom>
          <a:effectLst>
            <a:glow>
              <a:schemeClr val="accent1">
                <a:alpha val="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716645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6C1EE2-9740-45A4-AA6C-BEAEBFCA1B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95349-96E2-40BB-8891-2D0219242A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Back-end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A74034-082B-46E3-A38B-86284CF1E195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Front-end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8E3DC6-0FB9-4675-AE69-C46A13FE70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/>
          </a:bodyPr>
          <a:lstStyle/>
          <a:p>
            <a:r>
              <a:rPr lang="en-US" sz="1700" dirty="0"/>
              <a:t>Database</a:t>
            </a:r>
          </a:p>
          <a:p>
            <a:r>
              <a:rPr lang="en-US" sz="1700" dirty="0"/>
              <a:t>MS-Excel</a:t>
            </a:r>
          </a:p>
          <a:p>
            <a:r>
              <a:rPr lang="en-US" sz="1700" dirty="0"/>
              <a:t>Python</a:t>
            </a:r>
          </a:p>
          <a:p>
            <a:r>
              <a:rPr lang="en-US" sz="1700" dirty="0"/>
              <a:t>GitHub pages</a:t>
            </a:r>
          </a:p>
          <a:p>
            <a:r>
              <a:rPr lang="en-US" sz="1700" dirty="0"/>
              <a:t>C++ based linkups with smart wearables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5F43C2D-444D-41AE-8FEC-2CD567F7B39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sz="1700" dirty="0"/>
              <a:t>HTML, CSS</a:t>
            </a:r>
          </a:p>
          <a:p>
            <a:r>
              <a:rPr lang="en-US" sz="1700" dirty="0"/>
              <a:t>JavaScript</a:t>
            </a:r>
          </a:p>
          <a:p>
            <a:r>
              <a:rPr lang="en-US" sz="1700" dirty="0"/>
              <a:t>Excel JS</a:t>
            </a:r>
          </a:p>
          <a:p>
            <a:r>
              <a:rPr lang="en-US" sz="1700" dirty="0"/>
              <a:t>React JS</a:t>
            </a:r>
          </a:p>
          <a:p>
            <a:endParaRPr lang="en-US" sz="1700" dirty="0"/>
          </a:p>
          <a:p>
            <a:endParaRPr lang="en-IN" sz="17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26F9D9E-29FD-4C63-BA96-560EF319C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32" y="1033272"/>
            <a:ext cx="5731543" cy="782638"/>
          </a:xfrm>
        </p:spPr>
        <p:txBody>
          <a:bodyPr>
            <a:normAutofit fontScale="90000"/>
          </a:bodyPr>
          <a:lstStyle/>
          <a:p>
            <a:r>
              <a:rPr lang="en-US" dirty="0"/>
              <a:t>Systems we would like to use</a:t>
            </a: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BC61482-7714-4EEA-A242-512B6F6D45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Web development for a insurance product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6886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10B5-5049-4F19-88C6-9F156788D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Financials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2FBBF4-157B-4CF8-AB81-14B201E7FA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16</a:t>
            </a:fld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459B27-F321-4454-BBE2-F32021347D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10262235" cy="3384832"/>
          </a:xfrm>
        </p:spPr>
        <p:txBody>
          <a:bodyPr>
            <a:no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Company or product can be based by solid financing and expectations.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The foremost revenue source will be the insurance premium and the gains made by investing those money.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All the members of policy will be encouraged to join gym or follow a class where the gym could generate revenue for the company.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Doctors will be appointed in the company office for regular check-up and available to all the policy holders.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There are still more stuff that can be potential revenue generators, discussions about which can be taken up when required.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503190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Low Angle View of Office Building Against Blue Sky">
            <a:extLst>
              <a:ext uri="{FF2B5EF4-FFF2-40B4-BE49-F238E27FC236}">
                <a16:creationId xmlns:a16="http://schemas.microsoft.com/office/drawing/2014/main" id="{40946D55-3A70-4E32-99AB-8D71063AAEDE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2749" r="274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0F751-9975-4653-9855-BA1C7499B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BFE92-CA4F-4673-B4D5-7FFF88E819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77126" y="3675708"/>
            <a:ext cx="3899186" cy="1101897"/>
          </a:xfrm>
        </p:spPr>
        <p:txBody>
          <a:bodyPr/>
          <a:lstStyle/>
          <a:p>
            <a:r>
              <a:rPr lang="en-US" dirty="0"/>
              <a:t>Team Avengers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98F007-A486-41D6-B7BF-76137A8C677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192372" y="4502915"/>
            <a:ext cx="4367531" cy="1391061"/>
          </a:xfrm>
        </p:spPr>
        <p:txBody>
          <a:bodyPr/>
          <a:lstStyle/>
          <a:p>
            <a:r>
              <a:rPr lang="en-US" dirty="0"/>
              <a:t>Krupal shah</a:t>
            </a:r>
          </a:p>
          <a:p>
            <a:r>
              <a:rPr lang="en-US" dirty="0"/>
              <a:t>Dakshveer Singh Chauhan</a:t>
            </a:r>
          </a:p>
          <a:p>
            <a:r>
              <a:rPr lang="en-US" dirty="0"/>
              <a:t>Harsh Patel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201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512DC1-4EB0-4116-A7A4-4C45EB9135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487D13-89D8-4039-B206-97CBF4D1E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225" y="800100"/>
            <a:ext cx="11801475" cy="1015810"/>
          </a:xfrm>
        </p:spPr>
        <p:txBody>
          <a:bodyPr>
            <a:normAutofit fontScale="90000"/>
          </a:bodyPr>
          <a:lstStyle/>
          <a:p>
            <a:r>
              <a:rPr lang="en-US" dirty="0"/>
              <a:t>If you have already seen the earlier installment of this presentation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50D720-FAA7-4C70-AE30-82031CCAA6AA}"/>
              </a:ext>
            </a:extLst>
          </p:cNvPr>
          <p:cNvSpPr txBox="1"/>
          <p:nvPr/>
        </p:nvSpPr>
        <p:spPr>
          <a:xfrm>
            <a:off x="1900236" y="2733675"/>
            <a:ext cx="85534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You could skip to slide number – 3,8,9,11,13,14,15,16 as they have new content.</a:t>
            </a:r>
            <a:endParaRPr lang="en-IN"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362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9F7816-7539-4FA6-AAD2-43FE335A49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BB734A-E40A-4CD1-B2FD-B0497A0C8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that we intend to solve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4AEEF-BC40-47E3-9E3D-3A7054B1A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 i="0" dirty="0">
                <a:effectLst/>
                <a:latin typeface="Roboto" panose="02000000000000000000" pitchFamily="2" charset="0"/>
              </a:rPr>
              <a:t>Health conditions of Indians is particularly poor. We intend to motivate people to live a healthy lifestyle and get themselves </a:t>
            </a:r>
            <a:r>
              <a:rPr lang="en-US" dirty="0">
                <a:latin typeface="Roboto" panose="02000000000000000000" pitchFamily="2" charset="0"/>
              </a:rPr>
              <a:t>an insurance</a:t>
            </a:r>
            <a:r>
              <a:rPr lang="en-US" b="0" i="0" dirty="0">
                <a:effectLst/>
                <a:latin typeface="Roboto" panose="02000000000000000000" pitchFamily="2" charset="0"/>
              </a:rPr>
              <a:t>.</a:t>
            </a:r>
          </a:p>
          <a:p>
            <a:r>
              <a:rPr lang="en-US" dirty="0">
                <a:latin typeface="Roboto" panose="02000000000000000000" pitchFamily="2" charset="0"/>
              </a:rPr>
              <a:t>Currently, health infrastructure and insurance sector is poorly performing.</a:t>
            </a:r>
          </a:p>
          <a:p>
            <a:r>
              <a:rPr lang="en-US" dirty="0">
                <a:latin typeface="Roboto" panose="02000000000000000000" pitchFamily="2" charset="0"/>
              </a:rPr>
              <a:t>People don’t get motivated enough to get an insurance. </a:t>
            </a:r>
          </a:p>
          <a:p>
            <a:endParaRPr lang="en-US" dirty="0">
              <a:latin typeface="Roboto" panose="02000000000000000000" pitchFamily="2" charset="0"/>
            </a:endParaRPr>
          </a:p>
          <a:p>
            <a:pPr marL="0" indent="0" algn="ctr">
              <a:buNone/>
            </a:pPr>
            <a:r>
              <a:rPr lang="en-US" sz="6500" dirty="0">
                <a:solidFill>
                  <a:srgbClr val="92D050"/>
                </a:solidFill>
                <a:latin typeface="Stencil" panose="040409050D0802020404" pitchFamily="82" charset="0"/>
              </a:rPr>
              <a:t>HEALTH</a:t>
            </a:r>
            <a:endParaRPr lang="en-IN" sz="6500" dirty="0">
              <a:solidFill>
                <a:srgbClr val="92D05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443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9F7816-7539-4FA6-AAD2-43FE335A49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BB734A-E40A-4CD1-B2FD-B0497A0C8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approach to solve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4AEEF-BC40-47E3-9E3D-3A7054B1A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4215120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  <a:latin typeface="Roboto" panose="02000000000000000000" pitchFamily="2" charset="0"/>
              </a:rPr>
              <a:t>As of now Insurance Companies decide Customer's Health Insurance Payment based on age, pre-existing </a:t>
            </a:r>
            <a:r>
              <a:rPr lang="en-US" dirty="0">
                <a:latin typeface="Roboto" panose="02000000000000000000" pitchFamily="2" charset="0"/>
              </a:rPr>
              <a:t>d</a:t>
            </a:r>
            <a:r>
              <a:rPr lang="en-US" b="0" i="0" dirty="0">
                <a:effectLst/>
                <a:latin typeface="Roboto" panose="02000000000000000000" pitchFamily="2" charset="0"/>
              </a:rPr>
              <a:t>isease, initial </a:t>
            </a:r>
            <a:r>
              <a:rPr lang="en-US" dirty="0">
                <a:latin typeface="Roboto" panose="02000000000000000000" pitchFamily="2" charset="0"/>
              </a:rPr>
              <a:t>b</a:t>
            </a:r>
            <a:r>
              <a:rPr lang="en-US" b="0" i="0" dirty="0">
                <a:effectLst/>
                <a:latin typeface="Roboto" panose="02000000000000000000" pitchFamily="2" charset="0"/>
              </a:rPr>
              <a:t>ody </a:t>
            </a:r>
            <a:r>
              <a:rPr lang="en-US" dirty="0">
                <a:latin typeface="Roboto" panose="02000000000000000000" pitchFamily="2" charset="0"/>
              </a:rPr>
              <a:t>t</a:t>
            </a:r>
            <a:r>
              <a:rPr lang="en-US" b="0" i="0" dirty="0">
                <a:effectLst/>
                <a:latin typeface="Roboto" panose="02000000000000000000" pitchFamily="2" charset="0"/>
              </a:rPr>
              <a:t>ests which can lead to more rate of </a:t>
            </a:r>
            <a:r>
              <a:rPr lang="en-US" dirty="0">
                <a:latin typeface="Roboto" panose="02000000000000000000" pitchFamily="2" charset="0"/>
              </a:rPr>
              <a:t>reimbursement which is financially not good</a:t>
            </a:r>
            <a:r>
              <a:rPr lang="en-US" b="0" i="0" dirty="0">
                <a:effectLst/>
                <a:latin typeface="Roboto" panose="02000000000000000000" pitchFamily="2" charset="0"/>
              </a:rPr>
              <a:t>.</a:t>
            </a:r>
          </a:p>
          <a:p>
            <a:r>
              <a:rPr lang="en-US" dirty="0">
                <a:latin typeface="Roboto" panose="02000000000000000000" pitchFamily="2" charset="0"/>
              </a:rPr>
              <a:t>We will take real-time data regarding health and reward the customers with perfect discounts in premium for that quarter. </a:t>
            </a:r>
          </a:p>
          <a:p>
            <a:r>
              <a:rPr lang="en-US" dirty="0">
                <a:latin typeface="Roboto" panose="02000000000000000000" pitchFamily="2" charset="0"/>
              </a:rPr>
              <a:t>Real-time data will be gathered through smart wearables and mobile apps. </a:t>
            </a:r>
          </a:p>
          <a:p>
            <a:r>
              <a:rPr lang="en-US" dirty="0">
                <a:latin typeface="Roboto" panose="02000000000000000000" pitchFamily="2" charset="0"/>
              </a:rPr>
              <a:t>We work to insure but our priority is your health and well-being.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4808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Low Angle View of Office Building Against Clear Sky">
            <a:extLst>
              <a:ext uri="{FF2B5EF4-FFF2-40B4-BE49-F238E27FC236}">
                <a16:creationId xmlns:a16="http://schemas.microsoft.com/office/drawing/2014/main" id="{98E1357B-90EC-4F60-BE24-5671EC46D0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13926" b="13926"/>
          <a:stretch/>
        </p:blipFill>
        <p:spPr>
          <a:xfrm>
            <a:off x="0" y="2030787"/>
            <a:ext cx="12192000" cy="660257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Insurance 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2A374-6D41-4D06-9363-3092466402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1" y="2225392"/>
            <a:ext cx="5056083" cy="3599336"/>
          </a:xfrm>
        </p:spPr>
        <p:txBody>
          <a:bodyPr>
            <a:normAutofit/>
          </a:bodyPr>
          <a:lstStyle/>
          <a:p>
            <a:r>
              <a:rPr lang="en-US" dirty="0"/>
              <a:t>Health insurance is one of the most important target to achieve in current times. </a:t>
            </a:r>
          </a:p>
          <a:p>
            <a:r>
              <a:rPr lang="en-US" dirty="0"/>
              <a:t>You as an individual can contribute to your family even when you are in hospital or dead.</a:t>
            </a:r>
          </a:p>
          <a:p>
            <a:r>
              <a:rPr lang="en-US" dirty="0"/>
              <a:t>We as a company stand out to motivate you to develop a healthy lifestyle and also insure your family.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06630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820" y="1032746"/>
            <a:ext cx="6027938" cy="749047"/>
          </a:xfrm>
        </p:spPr>
        <p:txBody>
          <a:bodyPr>
            <a:normAutofit fontScale="90000"/>
          </a:bodyPr>
          <a:lstStyle/>
          <a:p>
            <a:r>
              <a:rPr lang="en-US" dirty="0"/>
              <a:t>People lack motivation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AE43E3-E3DE-481E-9B87-7B1F8783A6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0820" y="2225392"/>
            <a:ext cx="5865180" cy="749047"/>
          </a:xfrm>
        </p:spPr>
        <p:txBody>
          <a:bodyPr/>
          <a:lstStyle/>
          <a:p>
            <a:r>
              <a:rPr lang="en-US" dirty="0"/>
              <a:t>Healthy lifestyle can actually be rewarding monetarily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F02AC-2ACE-4B6E-9181-99EBB08906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30820" y="3234333"/>
            <a:ext cx="5288918" cy="2966442"/>
          </a:xfrm>
        </p:spPr>
        <p:txBody>
          <a:bodyPr>
            <a:noAutofit/>
          </a:bodyPr>
          <a:lstStyle/>
          <a:p>
            <a:r>
              <a:rPr lang="en-US" sz="2000" dirty="0"/>
              <a:t>Get yourself insured with a particular policy.</a:t>
            </a:r>
          </a:p>
          <a:p>
            <a:r>
              <a:rPr lang="en-US" sz="2000" dirty="0"/>
              <a:t>Insurance premium is the most flexible part in this product.</a:t>
            </a:r>
          </a:p>
          <a:p>
            <a:r>
              <a:rPr lang="en-US" sz="2000" dirty="0"/>
              <a:t>Prove your fitness and health and get reduced money to pay. </a:t>
            </a:r>
          </a:p>
          <a:p>
            <a:r>
              <a:rPr lang="en-US" sz="2000" dirty="0"/>
              <a:t>Particularly in India, money is always a big factor and this product as a company will be best in class due to its variable pay and reap scheme.</a:t>
            </a:r>
          </a:p>
        </p:txBody>
      </p:sp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7163" t="7596" r="21154"/>
          <a:stretch/>
        </p:blipFill>
        <p:spPr>
          <a:xfrm>
            <a:off x="5519738" y="0"/>
            <a:ext cx="6103621" cy="68580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5792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BD519751-E686-4F24-9C8F-C439D8581B8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0743" t="17230" r="27972"/>
          <a:stretch/>
        </p:blipFill>
        <p:spPr>
          <a:xfrm>
            <a:off x="0" y="404811"/>
            <a:ext cx="6108872" cy="548512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0B93806-769F-4C20-A684-CA4CB5BB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292DFE-EBA3-4DB2-A2C7-181011556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Your act decide your premium for each quarter.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209D92-7413-44EE-BC90-ECE50DA3158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2990562"/>
            <a:ext cx="4421857" cy="3376935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sz="2200" dirty="0"/>
              <a:t>The company gives you premium for a particular health index. If you perform and maintain the health better than a particular index, there is a decrement in premium and if you deteriorate then there is a increase in premium. </a:t>
            </a:r>
          </a:p>
          <a:p>
            <a:r>
              <a:rPr lang="en-US" sz="2200" dirty="0"/>
              <a:t>Simply, manage your health and get rewarded.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7149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F734B4-F278-471F-8D9F-0404FF081C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EF4B6B-C860-43D7-BF6E-E7F5FCF37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54" y="1033272"/>
            <a:ext cx="6933461" cy="782638"/>
          </a:xfrm>
        </p:spPr>
        <p:txBody>
          <a:bodyPr>
            <a:normAutofit fontScale="90000"/>
          </a:bodyPr>
          <a:lstStyle/>
          <a:p>
            <a:r>
              <a:rPr lang="en-US" dirty="0"/>
              <a:t>How will inputs be taken?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E720E1-4E5F-4177-9961-6636F962E867}"/>
              </a:ext>
            </a:extLst>
          </p:cNvPr>
          <p:cNvSpPr txBox="1">
            <a:spLocks/>
          </p:cNvSpPr>
          <p:nvPr/>
        </p:nvSpPr>
        <p:spPr>
          <a:xfrm>
            <a:off x="533584" y="2497046"/>
            <a:ext cx="5110693" cy="3327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Heart points will be taken input from a mobile app. Smart wearable will take inputs of calorie intake, calorie burnt, sleep time, blood pressure and cholesterol. User will provide data of height, weight and heart ailments. </a:t>
            </a:r>
          </a:p>
        </p:txBody>
      </p:sp>
    </p:spTree>
    <p:extLst>
      <p:ext uri="{BB962C8B-B14F-4D97-AF65-F5344CB8AC3E}">
        <p14:creationId xmlns:p14="http://schemas.microsoft.com/office/powerpoint/2010/main" val="2270724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EB5C9-06F5-4AA4-8014-CFFEA49AF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Health index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48B3A8-AAE4-43CB-BF2A-F9CC43F686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FA355C-3E8F-4D9A-A41A-2E4CE38D4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314173"/>
            <a:ext cx="5110693" cy="3327682"/>
          </a:xfrm>
        </p:spPr>
        <p:txBody>
          <a:bodyPr>
            <a:normAutofit/>
          </a:bodyPr>
          <a:lstStyle/>
          <a:p>
            <a:r>
              <a:rPr lang="en-US" sz="2400" dirty="0"/>
              <a:t>We define health index on a scale of 100, in which 100 is the best score and level of fitness you can achieve</a:t>
            </a:r>
            <a:r>
              <a:rPr lang="en-IN" sz="2400" dirty="0"/>
              <a:t>.</a:t>
            </a:r>
          </a:p>
          <a:p>
            <a:r>
              <a:rPr lang="en-IN" sz="2400" dirty="0"/>
              <a:t>Health index is based on different weighing of different components mentioned in following slide.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4158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22">
      <a:majorFont>
        <a:latin typeface="Verdana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GeneralDesign02_MO - v4" id="{6FF23145-4007-4574-94C2-B80E45F46FD9}" vid="{0FB396FC-CF2E-452A-9B17-DA6C73B135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7A0EF5-23A9-4627-BC46-745B7DD804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8C5154C8-4BB5-43F2-9F6C-5E79271A0D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2807890-83DC-4772-9CAD-F7CB30099A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365</TotalTime>
  <Words>1002</Words>
  <Application>Microsoft Office PowerPoint</Application>
  <PresentationFormat>Widescreen</PresentationFormat>
  <Paragraphs>138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Lucida Grande</vt:lpstr>
      <vt:lpstr>Roboto</vt:lpstr>
      <vt:lpstr>Stencil</vt:lpstr>
      <vt:lpstr>Verdana</vt:lpstr>
      <vt:lpstr>Wingdings</vt:lpstr>
      <vt:lpstr>Office Theme</vt:lpstr>
      <vt:lpstr>Health Insurance Risk Proliferation</vt:lpstr>
      <vt:lpstr>If you have already seen the earlier installment of this presentation</vt:lpstr>
      <vt:lpstr>Problem statement that we intend to solve</vt:lpstr>
      <vt:lpstr>Our approach to solve</vt:lpstr>
      <vt:lpstr>Insurance </vt:lpstr>
      <vt:lpstr>People lack motivation</vt:lpstr>
      <vt:lpstr>Features</vt:lpstr>
      <vt:lpstr>How will inputs be taken?</vt:lpstr>
      <vt:lpstr>Health index</vt:lpstr>
      <vt:lpstr>Health Index</vt:lpstr>
      <vt:lpstr>Calculator for health index</vt:lpstr>
      <vt:lpstr>Chart rewards</vt:lpstr>
      <vt:lpstr>Further plans apart from those executed till present</vt:lpstr>
      <vt:lpstr>PowerPoint Presentation</vt:lpstr>
      <vt:lpstr>Systems we would like to use</vt:lpstr>
      <vt:lpstr>Financials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Insurance Risk Proliferation</dc:title>
  <dc:creator>krupal shah</dc:creator>
  <cp:lastModifiedBy>krupal shah</cp:lastModifiedBy>
  <cp:revision>13</cp:revision>
  <dcterms:created xsi:type="dcterms:W3CDTF">2021-08-27T11:01:00Z</dcterms:created>
  <dcterms:modified xsi:type="dcterms:W3CDTF">2021-08-28T18:06:29Z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